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6"/>
  </p:notesMasterIdLst>
  <p:sldIdLst>
    <p:sldId id="265" r:id="rId2"/>
    <p:sldId id="257" r:id="rId3"/>
    <p:sldId id="258" r:id="rId4"/>
    <p:sldId id="266" r:id="rId5"/>
    <p:sldId id="259" r:id="rId6"/>
    <p:sldId id="260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4666"/>
    <a:srgbClr val="54274F"/>
    <a:srgbClr val="713A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408"/>
    <p:restoredTop sz="95775"/>
  </p:normalViewPr>
  <p:slideViewPr>
    <p:cSldViewPr snapToGrid="0">
      <p:cViewPr varScale="1">
        <p:scale>
          <a:sx n="70" d="100"/>
          <a:sy n="70" d="100"/>
        </p:scale>
        <p:origin x="1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2ECAE-C29B-DF40-9100-B8C71EA2434E}" type="datetimeFigureOut">
              <a:rPr lang="en-IL" smtClean="0"/>
              <a:t>15/02/2023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D45F2-2030-F84A-9DB5-CDE07B9EC72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7094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D45F2-2030-F84A-9DB5-CDE07B9EC720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45450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372F4-7143-8BC3-B156-BB6D1D30B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486918-69F0-31E3-01AA-4A28BFF968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AA3A5-3184-114F-C5BB-92B570632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0F24D-08CF-DF49-ED9F-A36F3137B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1D0CBB-CABF-2CC4-AD6E-74F0A4BED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50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B61EF-8FD2-A36E-2004-0DF8AC8E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0AF35-C697-0731-ED0F-C4D0B9C56E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64205-759C-6DEB-1AEF-DDAA43CE7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B5D94-148A-8478-8AF4-707450D3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08A571-A5F3-70BE-C87C-6C8B95462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2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15816-F1E2-3E70-0891-DB4DF4363C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15FFA3-232D-0ACF-94F4-EBB0069E06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EA345-4AF4-DF62-691D-26996EA5D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81E282-63CC-7836-0E04-DD199694F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3D3C6-9C10-0AEE-4C9A-7635B8FAD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6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D697-24A7-FD58-3DDA-79A986BF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8463E-08BB-9F2A-9B4E-DB2B5F313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D261E-8CE5-7BF1-E6C9-849534BC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14CB0-1C8C-EEEF-2DE8-5290B63B8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F4F96-033B-F518-4316-3994901B8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DF7D-BBA1-1DB8-CFFF-F47F7560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C5DE5B-1CE6-27C2-5092-04568E5D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235E-8D6C-370A-B56D-4D3D36D0A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D09AD-48F0-DF1D-A72F-67689342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58526-7361-958C-22B9-F71D5A942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00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E13CD-8A1A-DF12-5509-27A0F019B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9B519-422B-0D8A-9018-0A3ED5F38F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CBDEC8-FB9D-2B09-596E-00F16F1E7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2393CE-06D1-E6D0-7B82-A87FA47CA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4DBAF3-261A-63C8-23EB-D439C3F54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58DCD-3771-A241-691E-C3889D498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966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2D3E-3B2B-8F6B-FAD7-86E32CEA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F4ABC-3903-3CEE-8298-01B5FA8285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94684-074D-CB67-46B4-0D4A15DA13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DC3FEC-9CA8-021E-5E2F-E11F65C62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39B101-F3ED-8A4F-F914-E672A15D55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09A245-D630-4E16-3E1D-C53295C7E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B396E-A9B9-2CE1-B735-47C1717D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B515E1-716D-288A-60A7-EEDA916A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10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021E2-3D3D-3B2C-5809-1D164F43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74C462-E2CD-41F0-259C-DFFC627CA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0B10F4-F1A3-87C0-FB51-6DD61EC46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D0FC2A-DC34-AA03-66EB-A531F5A0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84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FEB618-8DED-F5EC-79FC-3EFEB04EA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D0BC8A-14A7-AF25-4763-8129B1E4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9E6EC-EF12-EB76-697A-3028283DD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347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8743F-BA30-0DB4-CD52-34C000D3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71AC7C-9D0B-1C4D-C51B-A7EE44930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AE0E2-8DD0-9370-3CBF-3D538F444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A4568-65F1-79F7-F966-8B45E9973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74F86-8DB0-0ABE-E81C-220AA98C0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67C43-B5C1-6B1E-D4A4-C98C1E77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17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F11C9-157E-ADD4-E277-CCB07DFEA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3B928-E05E-C188-5F8F-7CA9638BAE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AAA426-5BA1-FB5D-7EFF-3602189128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6D843-5C89-A913-89FE-59D459D9B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0E216-BA48-4F04-AC4F-645AA0DD6AC6}" type="datetimeFigureOut">
              <a:rPr lang="en-US" smtClean="0"/>
              <a:t>2/15/23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28E0F-F4AB-90D6-63E8-8037C6FF5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880D97-463B-3CD9-60D3-313612BA2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53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1CFA0F0-B438-D344-315E-22B0E6508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D587AB-82FC-30E5-AD5B-C32315E2F0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1F63-6C29-E0FA-76F7-BACD754F0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2/15/23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9E8EC-FB40-A463-6A7E-5202B4941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A4452C-0A90-CD0A-3061-624F7AB9E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50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5B3D48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Don't Fall for the SHEIN Collaboration Scam – Geek Mamas">
            <a:extLst>
              <a:ext uri="{FF2B5EF4-FFF2-40B4-BE49-F238E27FC236}">
                <a16:creationId xmlns:a16="http://schemas.microsoft.com/office/drawing/2014/main" id="{6379863D-DD56-22EB-07C1-8705471B18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" r="1632" b="1"/>
          <a:stretch/>
        </p:blipFill>
        <p:spPr bwMode="auto">
          <a:xfrm>
            <a:off x="229017" y="321732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8EFD6-C6FE-9DA1-80DF-D9F6767F1EA7}"/>
              </a:ext>
            </a:extLst>
          </p:cNvPr>
          <p:cNvSpPr txBox="1"/>
          <p:nvPr/>
        </p:nvSpPr>
        <p:spPr>
          <a:xfrm>
            <a:off x="8029319" y="917725"/>
            <a:ext cx="3424739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FFFFF"/>
                </a:solidFill>
              </a:rPr>
              <a:t>האם ניתן לחזות את מחירי הפריטים בשיין בהינתן מאפייניו</a:t>
            </a:r>
            <a:r>
              <a:rPr lang="en-US" sz="2000" b="1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9BE623-65D3-DE0D-2C61-5779DC9FF64E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D3A9B5-417D-DE2B-8047-2EA38BDD89A4}"/>
              </a:ext>
            </a:extLst>
          </p:cNvPr>
          <p:cNvSpPr/>
          <p:nvPr/>
        </p:nvSpPr>
        <p:spPr>
          <a:xfrm flipH="1">
            <a:off x="321730" y="4543884"/>
            <a:ext cx="7058304" cy="1964267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14429A-FAF8-CBA2-2318-D31AE2EAC773}"/>
              </a:ext>
            </a:extLst>
          </p:cNvPr>
          <p:cNvSpPr txBox="1"/>
          <p:nvPr/>
        </p:nvSpPr>
        <p:spPr>
          <a:xfrm>
            <a:off x="553787" y="4828381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מבוא למדעי הנתונים פרויקט סיום</a:t>
            </a:r>
          </a:p>
        </p:txBody>
      </p:sp>
    </p:spTree>
    <p:extLst>
      <p:ext uri="{BB962C8B-B14F-4D97-AF65-F5344CB8AC3E}">
        <p14:creationId xmlns:p14="http://schemas.microsoft.com/office/powerpoint/2010/main" val="345438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A530628B-2240-727B-DE62-ADA53A1DF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0B9CAD5-E7DF-E7D9-50C3-40B23A4A4D45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63A2B3-C4BC-A444-3D2D-6923B10BB5B5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B4C084-9725-47C6-0787-66DF1AA4FE77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7494C5-D451-1FE2-EAB7-05DC4518CC72}"/>
              </a:ext>
            </a:extLst>
          </p:cNvPr>
          <p:cNvSpPr txBox="1"/>
          <p:nvPr/>
        </p:nvSpPr>
        <p:spPr>
          <a:xfrm>
            <a:off x="2804327" y="5219984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ויזואליציה</a:t>
            </a:r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B17DAA-D5BD-AED9-C8BD-522BF3A75BD2}"/>
              </a:ext>
            </a:extLst>
          </p:cNvPr>
          <p:cNvSpPr txBox="1"/>
          <p:nvPr/>
        </p:nvSpPr>
        <p:spPr>
          <a:xfrm>
            <a:off x="1670683" y="521998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7690F58-29D9-6B3D-A34D-816CB3866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94" t="32627" r="12389" b="18849"/>
          <a:stretch/>
        </p:blipFill>
        <p:spPr>
          <a:xfrm>
            <a:off x="7559438" y="757864"/>
            <a:ext cx="3750246" cy="2759367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A41FD61C-31C3-8EF0-6710-4B6EFA8AA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8" t="32627" r="52795" b="18849"/>
          <a:stretch/>
        </p:blipFill>
        <p:spPr>
          <a:xfrm>
            <a:off x="7559438" y="3638883"/>
            <a:ext cx="3750246" cy="281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1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Don't Fall for the SHEIN Collaboration Scam – Geek Mamas">
            <a:extLst>
              <a:ext uri="{FF2B5EF4-FFF2-40B4-BE49-F238E27FC236}">
                <a16:creationId xmlns:a16="http://schemas.microsoft.com/office/drawing/2014/main" id="{6372AF29-5590-5CA9-20DD-F82A384D9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5188224" cy="3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ABF6513-7367-0803-2C72-52B55EAFEFDC}"/>
              </a:ext>
            </a:extLst>
          </p:cNvPr>
          <p:cNvSpPr/>
          <p:nvPr/>
        </p:nvSpPr>
        <p:spPr>
          <a:xfrm>
            <a:off x="5422232" y="224589"/>
            <a:ext cx="6563545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AE852F4-E18B-4AA7-5E97-A7A1AD960BB2}"/>
              </a:ext>
            </a:extLst>
          </p:cNvPr>
          <p:cNvSpPr/>
          <p:nvPr/>
        </p:nvSpPr>
        <p:spPr>
          <a:xfrm flipH="1">
            <a:off x="206223" y="3625516"/>
            <a:ext cx="5087672" cy="3011905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488172-AE95-71A2-85B5-8A968D2D4A8E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18EBF2-3814-08CF-F1E2-5AB0BB65C901}"/>
              </a:ext>
            </a:extLst>
          </p:cNvPr>
          <p:cNvSpPr txBox="1"/>
          <p:nvPr/>
        </p:nvSpPr>
        <p:spPr>
          <a:xfrm>
            <a:off x="223276" y="4808302"/>
            <a:ext cx="5070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בחירת שיטת העבודה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09002D-35FD-C995-5CCF-571E59B215E0}"/>
              </a:ext>
            </a:extLst>
          </p:cNvPr>
          <p:cNvSpPr txBox="1"/>
          <p:nvPr/>
        </p:nvSpPr>
        <p:spPr>
          <a:xfrm>
            <a:off x="6756706" y="1209075"/>
            <a:ext cx="41056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44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בעיית רגרסיה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3ED3B6E-EDA0-EFA0-7EE7-45AE8D9DD2FD}"/>
              </a:ext>
            </a:extLst>
          </p:cNvPr>
          <p:cNvCxnSpPr>
            <a:cxnSpLocks/>
          </p:cNvCxnSpPr>
          <p:nvPr/>
        </p:nvCxnSpPr>
        <p:spPr>
          <a:xfrm>
            <a:off x="10616948" y="1965892"/>
            <a:ext cx="682590" cy="1351770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ED415DE-45D1-0393-9482-74B6DC251559}"/>
              </a:ext>
            </a:extLst>
          </p:cNvPr>
          <p:cNvSpPr txBox="1"/>
          <p:nvPr/>
        </p:nvSpPr>
        <p:spPr>
          <a:xfrm>
            <a:off x="10537787" y="3432203"/>
            <a:ext cx="154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</a:p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62B4E7-BEEF-B283-D1B7-E63996DABD4E}"/>
              </a:ext>
            </a:extLst>
          </p:cNvPr>
          <p:cNvCxnSpPr>
            <a:cxnSpLocks/>
          </p:cNvCxnSpPr>
          <p:nvPr/>
        </p:nvCxnSpPr>
        <p:spPr>
          <a:xfrm>
            <a:off x="9843976" y="2003223"/>
            <a:ext cx="199529" cy="134646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17FCB19-B96C-28A7-5B0C-AFB76669F8B3}"/>
              </a:ext>
            </a:extLst>
          </p:cNvPr>
          <p:cNvSpPr txBox="1"/>
          <p:nvPr/>
        </p:nvSpPr>
        <p:spPr>
          <a:xfrm>
            <a:off x="9316374" y="3425338"/>
            <a:ext cx="15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F199A98-E5E4-0571-D3BB-63EDCE91FC3A}"/>
              </a:ext>
            </a:extLst>
          </p:cNvPr>
          <p:cNvCxnSpPr>
            <a:cxnSpLocks/>
          </p:cNvCxnSpPr>
          <p:nvPr/>
        </p:nvCxnSpPr>
        <p:spPr>
          <a:xfrm>
            <a:off x="9007952" y="1965892"/>
            <a:ext cx="0" cy="1456162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9F74072-40F9-1714-485F-946724B3DB27}"/>
              </a:ext>
            </a:extLst>
          </p:cNvPr>
          <p:cNvSpPr txBox="1"/>
          <p:nvPr/>
        </p:nvSpPr>
        <p:spPr>
          <a:xfrm>
            <a:off x="8292422" y="3436391"/>
            <a:ext cx="15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D2341D-7C36-40C4-A49E-6DD6F741EAC4}"/>
              </a:ext>
            </a:extLst>
          </p:cNvPr>
          <p:cNvSpPr txBox="1"/>
          <p:nvPr/>
        </p:nvSpPr>
        <p:spPr>
          <a:xfrm>
            <a:off x="6576277" y="3391448"/>
            <a:ext cx="19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RandomForest Regression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5162B94-2F05-18E7-4C0E-DE5EBED0BF03}"/>
              </a:ext>
            </a:extLst>
          </p:cNvPr>
          <p:cNvCxnSpPr>
            <a:cxnSpLocks/>
          </p:cNvCxnSpPr>
          <p:nvPr/>
        </p:nvCxnSpPr>
        <p:spPr>
          <a:xfrm flipH="1">
            <a:off x="7567075" y="1965892"/>
            <a:ext cx="467738" cy="134646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5B175E-3EAC-A705-3B45-4779224194BA}"/>
              </a:ext>
            </a:extLst>
          </p:cNvPr>
          <p:cNvCxnSpPr>
            <a:cxnSpLocks/>
          </p:cNvCxnSpPr>
          <p:nvPr/>
        </p:nvCxnSpPr>
        <p:spPr>
          <a:xfrm flipH="1">
            <a:off x="6528709" y="1974857"/>
            <a:ext cx="467738" cy="134646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90E6975B-B677-4067-2D20-8640BFB366DD}"/>
              </a:ext>
            </a:extLst>
          </p:cNvPr>
          <p:cNvSpPr txBox="1"/>
          <p:nvPr/>
        </p:nvSpPr>
        <p:spPr>
          <a:xfrm>
            <a:off x="5080987" y="3312356"/>
            <a:ext cx="19451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Gradient Boosting regression</a:t>
            </a:r>
          </a:p>
        </p:txBody>
      </p:sp>
    </p:spTree>
    <p:extLst>
      <p:ext uri="{BB962C8B-B14F-4D97-AF65-F5344CB8AC3E}">
        <p14:creationId xmlns:p14="http://schemas.microsoft.com/office/powerpoint/2010/main" val="3385594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't Fall for the SHEIN Collaboration Scam – Geek Mamas">
            <a:extLst>
              <a:ext uri="{FF2B5EF4-FFF2-40B4-BE49-F238E27FC236}">
                <a16:creationId xmlns:a16="http://schemas.microsoft.com/office/drawing/2014/main" id="{97680BB5-870A-0AC9-22BE-E99C16C408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3409046" cy="21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EBF9E1-C9EA-8823-8595-A1CC077D084F}"/>
              </a:ext>
            </a:extLst>
          </p:cNvPr>
          <p:cNvSpPr/>
          <p:nvPr/>
        </p:nvSpPr>
        <p:spPr>
          <a:xfrm>
            <a:off x="3623765" y="224589"/>
            <a:ext cx="8379942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9D4440-84C2-200A-82E4-5B6EFCAF256A}"/>
              </a:ext>
            </a:extLst>
          </p:cNvPr>
          <p:cNvSpPr/>
          <p:nvPr/>
        </p:nvSpPr>
        <p:spPr>
          <a:xfrm flipH="1">
            <a:off x="206223" y="2492188"/>
            <a:ext cx="3290126" cy="4145234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34AD64-3C05-D0EC-68AD-A835B30B9770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AC976-3111-5438-2396-92407A086F27}"/>
              </a:ext>
            </a:extLst>
          </p:cNvPr>
          <p:cNvSpPr txBox="1"/>
          <p:nvPr/>
        </p:nvSpPr>
        <p:spPr>
          <a:xfrm>
            <a:off x="315710" y="3887828"/>
            <a:ext cx="30364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בעיית רגרסיה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0AB33F-87EE-F616-DC32-E18C7650D020}"/>
              </a:ext>
            </a:extLst>
          </p:cNvPr>
          <p:cNvSpPr txBox="1"/>
          <p:nvPr/>
        </p:nvSpPr>
        <p:spPr>
          <a:xfrm>
            <a:off x="10358772" y="1158245"/>
            <a:ext cx="1545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</a:t>
            </a:r>
          </a:p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8E11A-25F6-FDED-02BF-BE4EA148B856}"/>
              </a:ext>
            </a:extLst>
          </p:cNvPr>
          <p:cNvSpPr txBox="1"/>
          <p:nvPr/>
        </p:nvSpPr>
        <p:spPr>
          <a:xfrm>
            <a:off x="8721021" y="1168877"/>
            <a:ext cx="15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KNN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C4572-BB4B-2DC2-03B9-21A36E4FCE0C}"/>
              </a:ext>
            </a:extLst>
          </p:cNvPr>
          <p:cNvSpPr txBox="1"/>
          <p:nvPr/>
        </p:nvSpPr>
        <p:spPr>
          <a:xfrm>
            <a:off x="7134716" y="1183795"/>
            <a:ext cx="1545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0D3FF3-3CB4-7370-C6D9-3EE31D793A25}"/>
              </a:ext>
            </a:extLst>
          </p:cNvPr>
          <p:cNvSpPr txBox="1"/>
          <p:nvPr/>
        </p:nvSpPr>
        <p:spPr>
          <a:xfrm>
            <a:off x="3601888" y="1191739"/>
            <a:ext cx="19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RandomForest Regression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477A42-05E9-E828-9B81-CBB851BFE97F}"/>
              </a:ext>
            </a:extLst>
          </p:cNvPr>
          <p:cNvSpPr txBox="1"/>
          <p:nvPr/>
        </p:nvSpPr>
        <p:spPr>
          <a:xfrm>
            <a:off x="10270385" y="2676272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0.4726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0B9C38-B444-6E4D-FCB2-D033578688FA}"/>
              </a:ext>
            </a:extLst>
          </p:cNvPr>
          <p:cNvSpPr txBox="1"/>
          <p:nvPr/>
        </p:nvSpPr>
        <p:spPr>
          <a:xfrm>
            <a:off x="10303830" y="3859299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0.4900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ED5B5-7D99-F93D-63A8-EE6EBAEF01AE}"/>
              </a:ext>
            </a:extLst>
          </p:cNvPr>
          <p:cNvSpPr txBox="1"/>
          <p:nvPr/>
        </p:nvSpPr>
        <p:spPr>
          <a:xfrm>
            <a:off x="8591922" y="2658343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0.5281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2977C4-BCA5-CFD3-A94A-45D4C3316FB4}"/>
              </a:ext>
            </a:extLst>
          </p:cNvPr>
          <p:cNvSpPr txBox="1"/>
          <p:nvPr/>
        </p:nvSpPr>
        <p:spPr>
          <a:xfrm>
            <a:off x="8625366" y="3877228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0.4830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60E5D-D27E-FD56-DE20-06EE6D6BE2E0}"/>
              </a:ext>
            </a:extLst>
          </p:cNvPr>
          <p:cNvSpPr txBox="1"/>
          <p:nvPr/>
        </p:nvSpPr>
        <p:spPr>
          <a:xfrm>
            <a:off x="6958683" y="2681758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0.3700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D2D92C-5123-7DC3-D0C8-B108A5228480}"/>
              </a:ext>
            </a:extLst>
          </p:cNvPr>
          <p:cNvSpPr txBox="1"/>
          <p:nvPr/>
        </p:nvSpPr>
        <p:spPr>
          <a:xfrm>
            <a:off x="6974201" y="3900643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0.3787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DDB0AB-70F8-960E-9E6F-128D6F48A12B}"/>
              </a:ext>
            </a:extLst>
          </p:cNvPr>
          <p:cNvSpPr txBox="1"/>
          <p:nvPr/>
        </p:nvSpPr>
        <p:spPr>
          <a:xfrm>
            <a:off x="5353200" y="2694201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0.6591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A214D3D-0918-819C-ED70-AFC4AB57A787}"/>
              </a:ext>
            </a:extLst>
          </p:cNvPr>
          <p:cNvSpPr txBox="1"/>
          <p:nvPr/>
        </p:nvSpPr>
        <p:spPr>
          <a:xfrm>
            <a:off x="5332857" y="3913086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0.5906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745AB99-2166-2CF0-BCF4-F578719CDAE4}"/>
              </a:ext>
            </a:extLst>
          </p:cNvPr>
          <p:cNvSpPr txBox="1"/>
          <p:nvPr/>
        </p:nvSpPr>
        <p:spPr>
          <a:xfrm>
            <a:off x="5626947" y="1182521"/>
            <a:ext cx="13860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Gradient Boosting regression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0C6D55-730A-DE32-CC65-08B5507FF62C}"/>
              </a:ext>
            </a:extLst>
          </p:cNvPr>
          <p:cNvSpPr txBox="1"/>
          <p:nvPr/>
        </p:nvSpPr>
        <p:spPr>
          <a:xfrm>
            <a:off x="3692138" y="2745912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0.7611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365739-654D-0A49-7486-C608A6E55218}"/>
              </a:ext>
            </a:extLst>
          </p:cNvPr>
          <p:cNvSpPr txBox="1"/>
          <p:nvPr/>
        </p:nvSpPr>
        <p:spPr>
          <a:xfrm>
            <a:off x="3725583" y="3928939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0.6222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1C78861-A0C1-2495-C483-A13C4CE9FAB5}"/>
              </a:ext>
            </a:extLst>
          </p:cNvPr>
          <p:cNvCxnSpPr>
            <a:cxnSpLocks/>
          </p:cNvCxnSpPr>
          <p:nvPr/>
        </p:nvCxnSpPr>
        <p:spPr>
          <a:xfrm>
            <a:off x="4583321" y="3378955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23B9C07-FE3B-35CE-AACD-AE0A872658AF}"/>
              </a:ext>
            </a:extLst>
          </p:cNvPr>
          <p:cNvCxnSpPr>
            <a:cxnSpLocks/>
          </p:cNvCxnSpPr>
          <p:nvPr/>
        </p:nvCxnSpPr>
        <p:spPr>
          <a:xfrm>
            <a:off x="6223861" y="3405849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620DA10-6830-DF9F-6293-DE39F2A26078}"/>
              </a:ext>
            </a:extLst>
          </p:cNvPr>
          <p:cNvCxnSpPr>
            <a:cxnSpLocks/>
          </p:cNvCxnSpPr>
          <p:nvPr/>
        </p:nvCxnSpPr>
        <p:spPr>
          <a:xfrm>
            <a:off x="7813736" y="3405849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BE82914-C2DB-0FEE-9126-020D3CACE16D}"/>
              </a:ext>
            </a:extLst>
          </p:cNvPr>
          <p:cNvCxnSpPr>
            <a:cxnSpLocks/>
          </p:cNvCxnSpPr>
          <p:nvPr/>
        </p:nvCxnSpPr>
        <p:spPr>
          <a:xfrm>
            <a:off x="9449660" y="3330687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95E62E8-4529-F3E1-AF99-1234C5FA1557}"/>
              </a:ext>
            </a:extLst>
          </p:cNvPr>
          <p:cNvCxnSpPr>
            <a:cxnSpLocks/>
          </p:cNvCxnSpPr>
          <p:nvPr/>
        </p:nvCxnSpPr>
        <p:spPr>
          <a:xfrm>
            <a:off x="11161568" y="3405849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963DCC-C59B-BD8F-ABCD-CBE024D306E4}"/>
              </a:ext>
            </a:extLst>
          </p:cNvPr>
          <p:cNvCxnSpPr>
            <a:cxnSpLocks/>
          </p:cNvCxnSpPr>
          <p:nvPr/>
        </p:nvCxnSpPr>
        <p:spPr>
          <a:xfrm>
            <a:off x="4498444" y="2177999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0CB8AF-3255-DF6D-3D78-F527E9ACF6E6}"/>
              </a:ext>
            </a:extLst>
          </p:cNvPr>
          <p:cNvCxnSpPr>
            <a:cxnSpLocks/>
          </p:cNvCxnSpPr>
          <p:nvPr/>
        </p:nvCxnSpPr>
        <p:spPr>
          <a:xfrm>
            <a:off x="6297935" y="2168719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AEE7C06-0ABB-25C6-488F-C1E9F8EB29FA}"/>
              </a:ext>
            </a:extLst>
          </p:cNvPr>
          <p:cNvCxnSpPr>
            <a:cxnSpLocks/>
          </p:cNvCxnSpPr>
          <p:nvPr/>
        </p:nvCxnSpPr>
        <p:spPr>
          <a:xfrm>
            <a:off x="7907687" y="1928547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6BF117-6321-20C8-74D1-88DDDA38B91F}"/>
              </a:ext>
            </a:extLst>
          </p:cNvPr>
          <p:cNvCxnSpPr>
            <a:cxnSpLocks/>
          </p:cNvCxnSpPr>
          <p:nvPr/>
        </p:nvCxnSpPr>
        <p:spPr>
          <a:xfrm>
            <a:off x="9483104" y="1937827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5451DA4-1F0E-7CB3-59FE-F3E35CF61E7E}"/>
              </a:ext>
            </a:extLst>
          </p:cNvPr>
          <p:cNvCxnSpPr>
            <a:cxnSpLocks/>
          </p:cNvCxnSpPr>
          <p:nvPr/>
        </p:nvCxnSpPr>
        <p:spPr>
          <a:xfrm>
            <a:off x="11181854" y="1980036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4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on't Fall for the SHEIN Collaboration Scam – Geek Mamas">
            <a:extLst>
              <a:ext uri="{FF2B5EF4-FFF2-40B4-BE49-F238E27FC236}">
                <a16:creationId xmlns:a16="http://schemas.microsoft.com/office/drawing/2014/main" id="{6C82BFDC-47C6-62C5-F2F2-168D34C09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3409046" cy="219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F41E61-3B68-0425-00C3-35064D8770C0}"/>
              </a:ext>
            </a:extLst>
          </p:cNvPr>
          <p:cNvSpPr/>
          <p:nvPr/>
        </p:nvSpPr>
        <p:spPr>
          <a:xfrm>
            <a:off x="3623765" y="224589"/>
            <a:ext cx="8379942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062888-DDC8-56A2-6BB6-49F029BF8E68}"/>
              </a:ext>
            </a:extLst>
          </p:cNvPr>
          <p:cNvSpPr/>
          <p:nvPr/>
        </p:nvSpPr>
        <p:spPr>
          <a:xfrm flipH="1">
            <a:off x="206223" y="2492188"/>
            <a:ext cx="3290126" cy="4145234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A23183-1A73-1AA7-82DB-2BD3FA1E35E2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A2E2DA-B2C8-1B09-B519-E4912EE6684D}"/>
              </a:ext>
            </a:extLst>
          </p:cNvPr>
          <p:cNvSpPr txBox="1"/>
          <p:nvPr/>
        </p:nvSpPr>
        <p:spPr>
          <a:xfrm>
            <a:off x="315710" y="3887828"/>
            <a:ext cx="30364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914400" rtl="0" eaLnBrk="1" latinLnBrk="0" hangingPunct="1"/>
            <a:r>
              <a:rPr lang="he-IL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בעיית רגרסיה</a:t>
            </a:r>
            <a:endParaRPr lang="en-US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</a:t>
            </a:r>
            <a:endParaRPr lang="he-IL" sz="32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46ABC-E9B7-C4FC-DC87-9A641F589D0A}"/>
              </a:ext>
            </a:extLst>
          </p:cNvPr>
          <p:cNvSpPr txBox="1"/>
          <p:nvPr/>
        </p:nvSpPr>
        <p:spPr>
          <a:xfrm>
            <a:off x="4325353" y="1389064"/>
            <a:ext cx="19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RandomForest Regression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A7E7C-95EB-14DF-FBCF-03E4EEC2B38B}"/>
              </a:ext>
            </a:extLst>
          </p:cNvPr>
          <p:cNvSpPr txBox="1"/>
          <p:nvPr/>
        </p:nvSpPr>
        <p:spPr>
          <a:xfrm>
            <a:off x="4415603" y="2943237"/>
            <a:ext cx="1715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 = 30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0.7611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9E1C5C-F612-B7B7-912A-A9EAB2D63F6E}"/>
              </a:ext>
            </a:extLst>
          </p:cNvPr>
          <p:cNvSpPr txBox="1"/>
          <p:nvPr/>
        </p:nvSpPr>
        <p:spPr>
          <a:xfrm>
            <a:off x="4449048" y="4197980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0.6222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FE9554-4254-ABB0-2269-EA08A4A03D1F}"/>
              </a:ext>
            </a:extLst>
          </p:cNvPr>
          <p:cNvCxnSpPr>
            <a:cxnSpLocks/>
          </p:cNvCxnSpPr>
          <p:nvPr/>
        </p:nvCxnSpPr>
        <p:spPr>
          <a:xfrm>
            <a:off x="5288857" y="3683855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BFFFF2-A3F0-3324-1D7C-DCE653E33094}"/>
              </a:ext>
            </a:extLst>
          </p:cNvPr>
          <p:cNvCxnSpPr>
            <a:cxnSpLocks/>
          </p:cNvCxnSpPr>
          <p:nvPr/>
        </p:nvCxnSpPr>
        <p:spPr>
          <a:xfrm>
            <a:off x="5221909" y="2375324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CABD952-4309-273A-EBFC-32D1F197D90F}"/>
              </a:ext>
            </a:extLst>
          </p:cNvPr>
          <p:cNvSpPr txBox="1"/>
          <p:nvPr/>
        </p:nvSpPr>
        <p:spPr>
          <a:xfrm>
            <a:off x="9007401" y="1357920"/>
            <a:ext cx="19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RandomForest Regression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C70A17-7639-E3B4-9A4B-71D82FFB97A0}"/>
              </a:ext>
            </a:extLst>
          </p:cNvPr>
          <p:cNvSpPr txBox="1"/>
          <p:nvPr/>
        </p:nvSpPr>
        <p:spPr>
          <a:xfrm>
            <a:off x="9097651" y="2930022"/>
            <a:ext cx="1715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 = 20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0.7294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8BED03-2F7F-CFDB-7824-DFCB2A7814B4}"/>
              </a:ext>
            </a:extLst>
          </p:cNvPr>
          <p:cNvSpPr txBox="1"/>
          <p:nvPr/>
        </p:nvSpPr>
        <p:spPr>
          <a:xfrm>
            <a:off x="9131096" y="4184765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0.5945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3CD9F89-D5C0-CEAD-DF9A-2F5100CAED93}"/>
              </a:ext>
            </a:extLst>
          </p:cNvPr>
          <p:cNvCxnSpPr>
            <a:cxnSpLocks/>
          </p:cNvCxnSpPr>
          <p:nvPr/>
        </p:nvCxnSpPr>
        <p:spPr>
          <a:xfrm>
            <a:off x="9970905" y="3670640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0439387-6210-FF58-5A02-434B6331F6A7}"/>
              </a:ext>
            </a:extLst>
          </p:cNvPr>
          <p:cNvCxnSpPr>
            <a:cxnSpLocks/>
          </p:cNvCxnSpPr>
          <p:nvPr/>
        </p:nvCxnSpPr>
        <p:spPr>
          <a:xfrm>
            <a:off x="9903957" y="2344180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A4D7278-2C80-A1A7-5340-8D69CC894A31}"/>
              </a:ext>
            </a:extLst>
          </p:cNvPr>
          <p:cNvSpPr txBox="1"/>
          <p:nvPr/>
        </p:nvSpPr>
        <p:spPr>
          <a:xfrm>
            <a:off x="6844431" y="1398031"/>
            <a:ext cx="19451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RandomForest Regression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C76737-AA33-AFC8-E17D-5259FAFE7857}"/>
              </a:ext>
            </a:extLst>
          </p:cNvPr>
          <p:cNvSpPr txBox="1"/>
          <p:nvPr/>
        </p:nvSpPr>
        <p:spPr>
          <a:xfrm>
            <a:off x="6934681" y="2898416"/>
            <a:ext cx="1715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PCA = 25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#train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0.7474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58AAFE2-8B57-D27B-B28A-21168ACECD0B}"/>
              </a:ext>
            </a:extLst>
          </p:cNvPr>
          <p:cNvSpPr txBox="1"/>
          <p:nvPr/>
        </p:nvSpPr>
        <p:spPr>
          <a:xfrm>
            <a:off x="6968126" y="4153159"/>
            <a:ext cx="17154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L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r2_score: </a:t>
            </a: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#test</a:t>
            </a:r>
          </a:p>
          <a:p>
            <a:pPr algn="ctr"/>
            <a:r>
              <a:rPr lang="en-IL" sz="1600" dirty="0">
                <a:solidFill>
                  <a:schemeClr val="bg1"/>
                </a:solidFill>
              </a:rPr>
              <a:t>0.5846</a:t>
            </a:r>
            <a:endParaRPr lang="en-IL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6824C78-0425-5FC0-0A55-E7EA6F1B9ABD}"/>
              </a:ext>
            </a:extLst>
          </p:cNvPr>
          <p:cNvCxnSpPr>
            <a:cxnSpLocks/>
          </p:cNvCxnSpPr>
          <p:nvPr/>
        </p:nvCxnSpPr>
        <p:spPr>
          <a:xfrm>
            <a:off x="7807935" y="3656963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172B61-FA8D-6E9F-9269-7C9BE37C3E20}"/>
              </a:ext>
            </a:extLst>
          </p:cNvPr>
          <p:cNvCxnSpPr>
            <a:cxnSpLocks/>
          </p:cNvCxnSpPr>
          <p:nvPr/>
        </p:nvCxnSpPr>
        <p:spPr>
          <a:xfrm>
            <a:off x="7740987" y="2330503"/>
            <a:ext cx="0" cy="480344"/>
          </a:xfrm>
          <a:prstGeom prst="straightConnector1">
            <a:avLst/>
          </a:prstGeom>
          <a:ln w="730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9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AA91207D-9402-A7C2-2BE0-6345DAEF3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0EC210-E49B-07E9-9594-AC716512F761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985E11-BAD5-F52C-BF04-6DF1DEA08B71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5F72F7-0F6E-5D5C-ADDB-15B1A7C4DAE8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1FC4E-96D9-B146-83D3-F82BE60FF77B}"/>
              </a:ext>
            </a:extLst>
          </p:cNvPr>
          <p:cNvSpPr txBox="1"/>
          <p:nvPr/>
        </p:nvSpPr>
        <p:spPr>
          <a:xfrm>
            <a:off x="2804327" y="5219984"/>
            <a:ext cx="1539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סיכום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B04C-CFAA-37B1-571F-FB1519D2092C}"/>
              </a:ext>
            </a:extLst>
          </p:cNvPr>
          <p:cNvSpPr txBox="1"/>
          <p:nvPr/>
        </p:nvSpPr>
        <p:spPr>
          <a:xfrm>
            <a:off x="7404848" y="845056"/>
            <a:ext cx="4466664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המחקר הייתה לבדוק האם ניתן לחזות את מחירי הפריטים בשיין בהינתן מאפייניו.</a:t>
            </a:r>
          </a:p>
          <a:p>
            <a:pPr algn="ctr"/>
            <a:endParaRPr lang="he-IL" sz="1600" b="1" i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ניסיתי לבדוק את הבעיה ממספר זוויות וניסיתי לבנות מודלים שונים לחיזוי טוב ביותר של מחירי הפריטים</a:t>
            </a:r>
          </a:p>
          <a:p>
            <a:pPr algn="ctr"/>
            <a:endParaRPr lang="he-IL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הגעתי למסקנה שהבעיה שלי היא בעיית רגרסיה.</a:t>
            </a:r>
          </a:p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בעזרת מודלים שונים ושיטות שונות שניסיתי לעבוד איתם הגעתי למסקנה שלא ניתן בצורה כל כך טובה להגיע למחיר פריט מדויק</a:t>
            </a:r>
          </a:p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אך בגלל שהמחירים בשיין מתפלגים בצורה דומה והטווח יחסית קטן (רוב הפריטים נעים בין 40-60</a:t>
            </a:r>
          </a:p>
          <a:p>
            <a:pPr algn="ctr"/>
            <a:r>
              <a:rPr lang="he-IL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השאלה היא יותר שאלת ״ביזנס״ - האם לאותו אתר יתאים חיזוי עם סטייה ממוצעת של 12 ש״ח (לפי המודלים) יותר או פחות של הפריט.</a:t>
            </a:r>
          </a:p>
        </p:txBody>
      </p:sp>
    </p:spTree>
    <p:extLst>
      <p:ext uri="{BB962C8B-B14F-4D97-AF65-F5344CB8AC3E}">
        <p14:creationId xmlns:p14="http://schemas.microsoft.com/office/powerpoint/2010/main" val="1768962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E16EB8B4-521E-4817-3E12-5DA8A414F5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4EA022-B94A-A117-CB06-E77F66AC872B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1A8438-AAC9-712E-9A9E-CFA8FD8365B8}"/>
              </a:ext>
            </a:extLst>
          </p:cNvPr>
          <p:cNvSpPr txBox="1"/>
          <p:nvPr/>
        </p:nvSpPr>
        <p:spPr>
          <a:xfrm>
            <a:off x="10487897" y="1713975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האתר של</a:t>
            </a:r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endParaRPr lang="en-IL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3BAABC-13D6-E05B-746D-921B9F108147}"/>
              </a:ext>
            </a:extLst>
          </p:cNvPr>
          <p:cNvSpPr txBox="1"/>
          <p:nvPr/>
        </p:nvSpPr>
        <p:spPr>
          <a:xfrm>
            <a:off x="9806465" y="1714871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shein</a:t>
            </a:r>
            <a:endParaRPr lang="en-IL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438BDF-C5DF-69AE-A077-A2C7CD0B3192}"/>
              </a:ext>
            </a:extLst>
          </p:cNvPr>
          <p:cNvSpPr txBox="1"/>
          <p:nvPr/>
        </p:nvSpPr>
        <p:spPr>
          <a:xfrm>
            <a:off x="7202905" y="2083307"/>
            <a:ext cx="46878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L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https://il.shein.com/?url_from=ilgooglebrandshein_sheinshein03_srsa_20190927&amp;cid=1453018489&amp;setid=58136788018&amp;adid=385618370781&amp;pf=GOOGLE&amp;gclid=Cj0KCQiAic6eBhCoARIsANlox86aNo70rv1XXC7Ru0TAl02DWRzsykW1L3OeIfJjw1MV0hfehTeiqkMaAuDOEALw_wcB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4466A6-A3C6-F8D6-56E7-51A01D580BF9}"/>
              </a:ext>
            </a:extLst>
          </p:cNvPr>
          <p:cNvSpPr txBox="1"/>
          <p:nvPr/>
        </p:nvSpPr>
        <p:spPr>
          <a:xfrm>
            <a:off x="7202905" y="4252128"/>
            <a:ext cx="467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400" eaLnBrk="1" latinLnBrk="0" hangingPunct="1"/>
            <a:r>
              <a:rPr lang="he-IL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-יבוא נתונים מהאתר תוך התחשבות בנתונים עיקריים שיכולים להיות רלוונטיים כמו צבע, סוג הבד ועוד.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D79AA-2273-685C-A52B-11A331CE3524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87C13B-2676-DCD2-052C-7098B63FE72C}"/>
              </a:ext>
            </a:extLst>
          </p:cNvPr>
          <p:cNvSpPr txBox="1"/>
          <p:nvPr/>
        </p:nvSpPr>
        <p:spPr>
          <a:xfrm>
            <a:off x="708889" y="5292959"/>
            <a:ext cx="5857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מקורות הנתונים והרכשה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16A6D9-CC77-BD6B-6037-0426B457AF70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019451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39E37AC7-5AA0-FCEA-A4C6-A1B4714B0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5188224" cy="3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D6CC6-748A-047E-82F5-5D52DBDE5F4D}"/>
              </a:ext>
            </a:extLst>
          </p:cNvPr>
          <p:cNvSpPr/>
          <p:nvPr/>
        </p:nvSpPr>
        <p:spPr>
          <a:xfrm>
            <a:off x="5422232" y="224589"/>
            <a:ext cx="6563545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E764CA-F050-A45A-7D2A-6EAF0B80EADC}"/>
              </a:ext>
            </a:extLst>
          </p:cNvPr>
          <p:cNvSpPr/>
          <p:nvPr/>
        </p:nvSpPr>
        <p:spPr>
          <a:xfrm flipH="1">
            <a:off x="206223" y="3625516"/>
            <a:ext cx="5087672" cy="3011905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D0B21-8F5F-2C3C-5992-709165DA4822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9BEFB0-ECF8-E7A6-DC18-84F6EC755BE4}"/>
              </a:ext>
            </a:extLst>
          </p:cNvPr>
          <p:cNvSpPr txBox="1"/>
          <p:nvPr/>
        </p:nvSpPr>
        <p:spPr>
          <a:xfrm>
            <a:off x="912772" y="4625126"/>
            <a:ext cx="3310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פריט לדוגמא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284874D-FA66-31E6-E015-F24FBF8E90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04" t="32600" r="6240" b="15913"/>
          <a:stretch/>
        </p:blipFill>
        <p:spPr>
          <a:xfrm>
            <a:off x="5829503" y="4089324"/>
            <a:ext cx="5911212" cy="2364267"/>
          </a:xfrm>
          <a:prstGeom prst="rect">
            <a:avLst/>
          </a:prstGeom>
        </p:spPr>
      </p:pic>
      <p:pic>
        <p:nvPicPr>
          <p:cNvPr id="11" name="Picture 10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E819107-CBC5-7265-7D5C-1B50D59B65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44" t="17362" r="4385" b="15238"/>
          <a:stretch/>
        </p:blipFill>
        <p:spPr>
          <a:xfrm>
            <a:off x="5829503" y="1171638"/>
            <a:ext cx="5849149" cy="26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860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B8FE90CD-37F2-B383-2C57-0F37C3657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07BB94-9D80-4465-45EC-609D14496816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52EFE1-2AE0-09BF-16F6-E4B801CF41F1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83C6B-75A9-6207-3533-36EA30542955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540171-12DC-B9C2-1E78-25FDBF1CD0FF}"/>
              </a:ext>
            </a:extLst>
          </p:cNvPr>
          <p:cNvSpPr txBox="1"/>
          <p:nvPr/>
        </p:nvSpPr>
        <p:spPr>
          <a:xfrm>
            <a:off x="1401699" y="5351729"/>
            <a:ext cx="4180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פרמטרים לדוגמא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4C167D2-E777-77E7-897C-54AF6C6AA3F5}"/>
              </a:ext>
            </a:extLst>
          </p:cNvPr>
          <p:cNvSpPr/>
          <p:nvPr/>
        </p:nvSpPr>
        <p:spPr>
          <a:xfrm>
            <a:off x="8492596" y="483146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Color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73DF38E-55A4-F928-B9E6-2D1DAE7E8CF4}"/>
              </a:ext>
            </a:extLst>
          </p:cNvPr>
          <p:cNvSpPr/>
          <p:nvPr/>
        </p:nvSpPr>
        <p:spPr>
          <a:xfrm>
            <a:off x="8492593" y="3876477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Style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5520DDB-1DD1-217E-432C-14888439D435}"/>
              </a:ext>
            </a:extLst>
          </p:cNvPr>
          <p:cNvSpPr/>
          <p:nvPr/>
        </p:nvSpPr>
        <p:spPr>
          <a:xfrm>
            <a:off x="8492591" y="5214587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Type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E735C7-7EA2-EC54-7E69-7EDF8C60DF7B}"/>
              </a:ext>
            </a:extLst>
          </p:cNvPr>
          <p:cNvSpPr/>
          <p:nvPr/>
        </p:nvSpPr>
        <p:spPr>
          <a:xfrm>
            <a:off x="8492596" y="1806539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7C105A0-212E-6B37-CE30-7D0000A42E8A}"/>
              </a:ext>
            </a:extLst>
          </p:cNvPr>
          <p:cNvSpPr/>
          <p:nvPr/>
        </p:nvSpPr>
        <p:spPr>
          <a:xfrm>
            <a:off x="8492592" y="4533031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Fabric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D34D443-41A1-0F1E-7417-BAC0DD032395}"/>
              </a:ext>
            </a:extLst>
          </p:cNvPr>
          <p:cNvSpPr/>
          <p:nvPr/>
        </p:nvSpPr>
        <p:spPr>
          <a:xfrm>
            <a:off x="8516671" y="5903756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Material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454B466-E5F0-6700-0B1B-8E6515AD1F3E}"/>
              </a:ext>
            </a:extLst>
          </p:cNvPr>
          <p:cNvSpPr/>
          <p:nvPr/>
        </p:nvSpPr>
        <p:spPr>
          <a:xfrm>
            <a:off x="8492595" y="2522342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Price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7E28BDF-426A-2219-3DBA-FC4504EA3367}"/>
              </a:ext>
            </a:extLst>
          </p:cNvPr>
          <p:cNvSpPr/>
          <p:nvPr/>
        </p:nvSpPr>
        <p:spPr>
          <a:xfrm>
            <a:off x="8492594" y="3220917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Rating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A2D2535-F897-6223-9B02-8067DA4140FF}"/>
              </a:ext>
            </a:extLst>
          </p:cNvPr>
          <p:cNvSpPr/>
          <p:nvPr/>
        </p:nvSpPr>
        <p:spPr>
          <a:xfrm>
            <a:off x="8516671" y="1168208"/>
            <a:ext cx="2232697" cy="534306"/>
          </a:xfrm>
          <a:prstGeom prst="roundRect">
            <a:avLst/>
          </a:prstGeom>
          <a:solidFill>
            <a:srgbClr val="88466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r>
              <a:rPr lang="en-US" sz="2800" dirty="0">
                <a:ln>
                  <a:solidFill>
                    <a:schemeClr val="bg1"/>
                  </a:solidFill>
                </a:ln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Composition</a:t>
            </a:r>
            <a:endParaRPr lang="en-IL" sz="2800" dirty="0">
              <a:ln>
                <a:solidFill>
                  <a:schemeClr val="bg1"/>
                </a:solidFill>
              </a:ln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229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Don't Fall for the SHEIN Collaboration Scam – Geek Mamas">
            <a:extLst>
              <a:ext uri="{FF2B5EF4-FFF2-40B4-BE49-F238E27FC236}">
                <a16:creationId xmlns:a16="http://schemas.microsoft.com/office/drawing/2014/main" id="{9DB9E64A-ACA8-5363-CBBA-5227003B3F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5188224" cy="3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F5B7570-F05E-646B-315C-0CDE7A0E60DF}"/>
              </a:ext>
            </a:extLst>
          </p:cNvPr>
          <p:cNvSpPr/>
          <p:nvPr/>
        </p:nvSpPr>
        <p:spPr>
          <a:xfrm>
            <a:off x="5422232" y="224589"/>
            <a:ext cx="6563545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93A1C31-B87C-596D-5A17-0CAD758BCB6F}"/>
              </a:ext>
            </a:extLst>
          </p:cNvPr>
          <p:cNvSpPr/>
          <p:nvPr/>
        </p:nvSpPr>
        <p:spPr>
          <a:xfrm flipH="1">
            <a:off x="206223" y="3625516"/>
            <a:ext cx="5087672" cy="3011905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49534B-AD16-1C30-EC59-3AD4A1D25B5E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1BFCFD9-2EF3-7BE8-2C89-46F15202F19C}"/>
              </a:ext>
            </a:extLst>
          </p:cNvPr>
          <p:cNvSpPr txBox="1"/>
          <p:nvPr/>
        </p:nvSpPr>
        <p:spPr>
          <a:xfrm>
            <a:off x="660669" y="4362991"/>
            <a:ext cx="4041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חילוץ נתונים ע״י 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DA1FF7B-9909-D57C-80DB-504415A7EB76}"/>
              </a:ext>
            </a:extLst>
          </p:cNvPr>
          <p:cNvSpPr txBox="1"/>
          <p:nvPr/>
        </p:nvSpPr>
        <p:spPr>
          <a:xfrm>
            <a:off x="1541518" y="5009322"/>
            <a:ext cx="2279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selenium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53837FA-7012-C49F-2FB1-7CE94D435FFE}"/>
              </a:ext>
            </a:extLst>
          </p:cNvPr>
          <p:cNvSpPr txBox="1"/>
          <p:nvPr/>
        </p:nvSpPr>
        <p:spPr>
          <a:xfrm>
            <a:off x="5662862" y="1045066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במהלך ניסיון ההרכשה ע״י </a:t>
            </a:r>
            <a:r>
              <a:rPr lang="he-IL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selenium</a:t>
            </a:r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לא הצלחתי לפתוח עמודים בגלל חסימה של האתר לעשות עליו </a:t>
            </a:r>
            <a:r>
              <a:rPr lang="he-IL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crawling</a:t>
            </a:r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וכל פעם שטענתי עמוד אחרי עמוד קיבלתי את הדף הבא -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5" name="Picture 3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D1C5932-724E-7CC3-E5C1-C3FE658BF8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5" t="4858" r="16002" b="10437"/>
          <a:stretch/>
        </p:blipFill>
        <p:spPr>
          <a:xfrm>
            <a:off x="6280613" y="2132403"/>
            <a:ext cx="4860498" cy="314635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9985BAC-6C4F-0678-1F23-69EB24741D5E}"/>
              </a:ext>
            </a:extLst>
          </p:cNvPr>
          <p:cNvSpPr txBox="1"/>
          <p:nvPr/>
        </p:nvSpPr>
        <p:spPr>
          <a:xfrm>
            <a:off x="3918535" y="5655653"/>
            <a:ext cx="7856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1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הצלחתי לפתור זאת ע״י פתיחת וסגירה של עמוד </a:t>
            </a:r>
          </a:p>
          <a:p>
            <a:pPr marL="0" algn="r" defTabSz="914400" rtl="1" eaLnBrk="1" latinLnBrk="0" hangingPunct="1"/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 כל מוצר</a:t>
            </a:r>
            <a:endParaRPr lang="en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828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497DBB80-CE2B-64F7-5FFE-E4D7DB9A2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C58A25-8CF7-15BF-9F80-0C8988D1D919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2A5E33-A86A-8785-19A9-1DD710FEDDE9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2AF296-F9F4-B6A4-866C-4C70106E7631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D161FE-FDC7-E1B7-AEFD-2D02FF820570}"/>
              </a:ext>
            </a:extLst>
          </p:cNvPr>
          <p:cNvSpPr txBox="1"/>
          <p:nvPr/>
        </p:nvSpPr>
        <p:spPr>
          <a:xfrm>
            <a:off x="1246150" y="4820776"/>
            <a:ext cx="6594189" cy="16252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ניתוח</a:t>
            </a: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ראשוני</a:t>
            </a: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b="1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וטיוב</a:t>
            </a:r>
            <a:endParaRPr lang="en-US" sz="4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07A27C-E296-F62E-0FC0-537F073CB3DD}"/>
              </a:ext>
            </a:extLst>
          </p:cNvPr>
          <p:cNvSpPr txBox="1"/>
          <p:nvPr/>
        </p:nvSpPr>
        <p:spPr>
          <a:xfrm>
            <a:off x="7197719" y="821473"/>
            <a:ext cx="4782872" cy="4852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יצירת Data Frame - כל שורת מייצגת פריט לבוש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מחיקת שורות כפולות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פיצול עמודות לפי הצורך – למשל פיצול עמודת ה- compisition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הפיכת עמודת המחיר ל-float</a:t>
            </a: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  <a:p>
            <a:pPr marL="285750" indent="-228600" algn="r" rtl="1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30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on't Fall for the SHEIN Collaboration Scam – Geek Mamas">
            <a:extLst>
              <a:ext uri="{FF2B5EF4-FFF2-40B4-BE49-F238E27FC236}">
                <a16:creationId xmlns:a16="http://schemas.microsoft.com/office/drawing/2014/main" id="{4AF7D684-3BE8-BAB0-1CE0-D478953253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87303" y="158416"/>
            <a:ext cx="5188224" cy="334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9E1D7CA-5CE4-BE9B-8C41-56905CB95D5D}"/>
              </a:ext>
            </a:extLst>
          </p:cNvPr>
          <p:cNvSpPr/>
          <p:nvPr/>
        </p:nvSpPr>
        <p:spPr>
          <a:xfrm>
            <a:off x="5422232" y="224589"/>
            <a:ext cx="6563545" cy="64128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A8272F-D712-5D3D-6148-2FA49513AFEF}"/>
              </a:ext>
            </a:extLst>
          </p:cNvPr>
          <p:cNvSpPr/>
          <p:nvPr/>
        </p:nvSpPr>
        <p:spPr>
          <a:xfrm flipH="1">
            <a:off x="206223" y="3625516"/>
            <a:ext cx="5087672" cy="3011905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0B725-8736-EC11-3B4B-922EB3C76168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85519E-D52A-5250-8571-5272D83ADD10}"/>
              </a:ext>
            </a:extLst>
          </p:cNvPr>
          <p:cNvSpPr txBox="1"/>
          <p:nvPr/>
        </p:nvSpPr>
        <p:spPr>
          <a:xfrm>
            <a:off x="966041" y="4808302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טיפול בנתונים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3" name="Picture 12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30BCECA1-30A0-867D-2C7E-9BE6701D7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42" y="1580286"/>
            <a:ext cx="6413860" cy="10951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079133-3292-E153-37E4-6FEAA3549096}"/>
              </a:ext>
            </a:extLst>
          </p:cNvPr>
          <p:cNvSpPr txBox="1"/>
          <p:nvPr/>
        </p:nvSpPr>
        <p:spPr>
          <a:xfrm>
            <a:off x="10099924" y="1111206"/>
            <a:ext cx="1914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לפני הטיפול -</a:t>
            </a:r>
            <a:endParaRPr lang="en-IL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5" name="Picture 1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FF11A9F-3D58-8C34-571B-60F6B32211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602" t="39683" r="16259" b="19501"/>
          <a:stretch/>
        </p:blipFill>
        <p:spPr>
          <a:xfrm>
            <a:off x="5550568" y="3829295"/>
            <a:ext cx="6373827" cy="23182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488596-6730-3A17-1606-DB65C17ED2BD}"/>
              </a:ext>
            </a:extLst>
          </p:cNvPr>
          <p:cNvSpPr txBox="1"/>
          <p:nvPr/>
        </p:nvSpPr>
        <p:spPr>
          <a:xfrm>
            <a:off x="9978496" y="3300810"/>
            <a:ext cx="2007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2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אחרי הטיפול -</a:t>
            </a:r>
            <a:endParaRPr lang="en-IL" sz="20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627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5429E3C0-C876-700E-E0F5-4FDBA0086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E37503-4F89-C11C-ADB6-5A3A3113CFA4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D4C0F5-D000-868A-7C44-9C080B8C8CB2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4DF88F-2092-C042-6605-786813F02C3D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99D44724-8980-AE46-D9BF-941260BDB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9" t="25516" r="23399" b="10903"/>
          <a:stretch/>
        </p:blipFill>
        <p:spPr>
          <a:xfrm>
            <a:off x="7268627" y="3031958"/>
            <a:ext cx="4660170" cy="31622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37D0F-5771-EBD3-87F8-3EC89208C8A6}"/>
              </a:ext>
            </a:extLst>
          </p:cNvPr>
          <p:cNvSpPr txBox="1"/>
          <p:nvPr/>
        </p:nvSpPr>
        <p:spPr>
          <a:xfrm>
            <a:off x="2804327" y="5219984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ויזואליציה</a:t>
            </a:r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F71071-D072-CBA2-9668-1B9946341456}"/>
              </a:ext>
            </a:extLst>
          </p:cNvPr>
          <p:cNvSpPr txBox="1"/>
          <p:nvPr/>
        </p:nvSpPr>
        <p:spPr>
          <a:xfrm>
            <a:off x="1670683" y="521998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47B0CC-554F-D25E-B12A-329D8A47F8CE}"/>
              </a:ext>
            </a:extLst>
          </p:cNvPr>
          <p:cNvSpPr txBox="1"/>
          <p:nvPr/>
        </p:nvSpPr>
        <p:spPr>
          <a:xfrm>
            <a:off x="5582652" y="1536709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יצירת מפת קורלציה בין משתנים עם</a:t>
            </a:r>
            <a:b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ערכים מספריים.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r>
              <a:rPr lang="he-IL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חיפוש קורלציות בין פרמטרים</a:t>
            </a:r>
          </a:p>
          <a:p>
            <a:pPr marL="285750" indent="-285750" algn="r" defTabSz="914400" rtl="1" eaLnBrk="1" latinLnBrk="0" hangingPunct="1">
              <a:buFont typeface="Arial" panose="020B0604020202020204" pitchFamily="34" charset="0"/>
              <a:buChar char="•"/>
            </a:pPr>
            <a:endParaRPr lang="he-I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182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on't Fall for the SHEIN Collaboration Scam – Geek Mamas">
            <a:extLst>
              <a:ext uri="{FF2B5EF4-FFF2-40B4-BE49-F238E27FC236}">
                <a16:creationId xmlns:a16="http://schemas.microsoft.com/office/drawing/2014/main" id="{85F766F5-355D-DE62-BC80-C2DB66AE3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7" r="4956"/>
          <a:stretch/>
        </p:blipFill>
        <p:spPr bwMode="auto">
          <a:xfrm>
            <a:off x="211139" y="220579"/>
            <a:ext cx="6815034" cy="438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46FC1B-2654-6E94-3358-E8F09C2A4719}"/>
              </a:ext>
            </a:extLst>
          </p:cNvPr>
          <p:cNvSpPr/>
          <p:nvPr/>
        </p:nvSpPr>
        <p:spPr>
          <a:xfrm>
            <a:off x="7202905" y="224589"/>
            <a:ext cx="4782872" cy="642486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C859BA-45C6-AAF5-16EE-F619252A5CF7}"/>
              </a:ext>
            </a:extLst>
          </p:cNvPr>
          <p:cNvSpPr/>
          <p:nvPr/>
        </p:nvSpPr>
        <p:spPr>
          <a:xfrm flipH="1">
            <a:off x="206223" y="4700337"/>
            <a:ext cx="6815034" cy="1949116"/>
          </a:xfrm>
          <a:prstGeom prst="rect">
            <a:avLst/>
          </a:prstGeom>
          <a:solidFill>
            <a:srgbClr val="713A5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AD7EFF-90AE-BE66-DD90-B1F772B88886}"/>
              </a:ext>
            </a:extLst>
          </p:cNvPr>
          <p:cNvSpPr txBox="1"/>
          <p:nvPr/>
        </p:nvSpPr>
        <p:spPr>
          <a:xfrm>
            <a:off x="5582652" y="4044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r" defTabSz="914400" rtl="1" eaLnBrk="1" latinLnBrk="0" hangingPunct="1"/>
            <a:r>
              <a:rPr lang="he-IL" sz="1800" b="1" dirty="0">
                <a:solidFill>
                  <a:srgbClr val="FFFFFF"/>
                </a:solidFill>
              </a:rPr>
              <a:t>בס״ד</a:t>
            </a:r>
            <a:endParaRPr lang="en-I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F33679-83A2-264C-14CD-1DB941A1E476}"/>
              </a:ext>
            </a:extLst>
          </p:cNvPr>
          <p:cNvSpPr txBox="1"/>
          <p:nvPr/>
        </p:nvSpPr>
        <p:spPr>
          <a:xfrm>
            <a:off x="2804327" y="5219984"/>
            <a:ext cx="277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he-IL" sz="3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ויזואליציה</a:t>
            </a:r>
            <a:r>
              <a:rPr lang="he-IL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BFD0C-3420-D60D-89C3-6321FE1BCCA1}"/>
              </a:ext>
            </a:extLst>
          </p:cNvPr>
          <p:cNvSpPr txBox="1"/>
          <p:nvPr/>
        </p:nvSpPr>
        <p:spPr>
          <a:xfrm>
            <a:off x="1670683" y="5219983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lang="en-US" sz="3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  <a:endParaRPr lang="en-IL" sz="3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C1F7656-6EEE-8AC2-90FE-2EE63138F9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26" t="32623" r="42745" b="23454"/>
          <a:stretch/>
        </p:blipFill>
        <p:spPr>
          <a:xfrm>
            <a:off x="7420168" y="3896716"/>
            <a:ext cx="4273508" cy="2593747"/>
          </a:xfrm>
          <a:prstGeom prst="rect">
            <a:avLst/>
          </a:prstGeom>
        </p:spPr>
      </p:pic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3D43584C-DDA1-7D8C-65DE-F75D2863C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19" t="27326" r="46280" b="12021"/>
          <a:stretch/>
        </p:blipFill>
        <p:spPr>
          <a:xfrm>
            <a:off x="7388083" y="354410"/>
            <a:ext cx="3600759" cy="341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547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508</Words>
  <Application>Microsoft Macintosh PowerPoint</Application>
  <PresentationFormat>Widescreen</PresentationFormat>
  <Paragraphs>119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 Neue</vt:lpstr>
      <vt:lpstr>Tahoma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Shviro Aviv</dc:creator>
  <cp:lastModifiedBy>Shviro Aviv</cp:lastModifiedBy>
  <cp:revision>5</cp:revision>
  <dcterms:created xsi:type="dcterms:W3CDTF">2023-01-27T11:10:35Z</dcterms:created>
  <dcterms:modified xsi:type="dcterms:W3CDTF">2023-02-15T14:35:55Z</dcterms:modified>
</cp:coreProperties>
</file>